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96" r:id="rId5"/>
    <p:sldId id="270" r:id="rId6"/>
    <p:sldId id="263" r:id="rId7"/>
    <p:sldId id="274" r:id="rId8"/>
    <p:sldId id="273" r:id="rId9"/>
    <p:sldId id="266" r:id="rId10"/>
    <p:sldId id="275" r:id="rId11"/>
    <p:sldId id="276" r:id="rId12"/>
    <p:sldId id="306" r:id="rId13"/>
    <p:sldId id="304" r:id="rId14"/>
    <p:sldId id="311" r:id="rId15"/>
    <p:sldId id="307" r:id="rId16"/>
    <p:sldId id="316" r:id="rId17"/>
    <p:sldId id="312" r:id="rId18"/>
    <p:sldId id="309" r:id="rId19"/>
    <p:sldId id="310" r:id="rId20"/>
    <p:sldId id="313" r:id="rId21"/>
    <p:sldId id="31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AE7"/>
    <a:srgbClr val="F3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2082" y="202841"/>
            <a:ext cx="4687836" cy="46409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887094" y="5436852"/>
            <a:ext cx="5527566" cy="757130"/>
          </a:xfrm>
        </p:spPr>
        <p:txBody>
          <a:bodyPr anchor="t" anchorCtr="0">
            <a:normAutofit/>
          </a:bodyPr>
          <a:lstStyle>
            <a:lvl1pPr algn="dist">
              <a:lnSpc>
                <a:spcPct val="9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87094" y="4960177"/>
            <a:ext cx="5527566" cy="424732"/>
          </a:xfrm>
        </p:spPr>
        <p:txBody>
          <a:bodyPr anchor="b" anchorCtr="0">
            <a:normAutofit/>
          </a:bodyPr>
          <a:lstStyle>
            <a:lvl1pPr marL="0" indent="0" algn="dist">
              <a:lnSpc>
                <a:spcPct val="9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96" y="1128576"/>
            <a:ext cx="4647293" cy="4600848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 bwMode="auto">
          <a:xfrm>
            <a:off x="6589166" y="3009899"/>
            <a:ext cx="3972154" cy="838200"/>
            <a:chOff x="4457700" y="3441700"/>
            <a:chExt cx="3162300" cy="8382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457700" y="34417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457700" y="4279900"/>
              <a:ext cx="3162300" cy="0"/>
            </a:xfrm>
            <a:prstGeom prst="line">
              <a:avLst/>
            </a:prstGeom>
            <a:ln w="12700">
              <a:solidFill>
                <a:srgbClr val="7784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77906" y="3038201"/>
            <a:ext cx="4127600" cy="757130"/>
          </a:xfrm>
        </p:spPr>
        <p:txBody>
          <a:bodyPr anchor="ctr" anchorCtr="0">
            <a:norm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286000" y="3055597"/>
            <a:ext cx="2914650" cy="609398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2082" y="101111"/>
            <a:ext cx="4673036" cy="46263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4" hasCustomPrompt="1"/>
          </p:nvPr>
        </p:nvSpPr>
        <p:spPr>
          <a:xfrm>
            <a:off x="2042554" y="4361870"/>
            <a:ext cx="3187972" cy="1865126"/>
          </a:xfrm>
        </p:spPr>
        <p:txBody>
          <a:bodyPr wrap="square" anchor="ctr" anchorCtr="0">
            <a:normAutofit/>
          </a:bodyPr>
          <a:lstStyle>
            <a:lvl1pPr marL="0" indent="0" algn="r">
              <a:buNone/>
              <a:defRPr sz="9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5" hasCustomPrompt="1"/>
          </p:nvPr>
        </p:nvSpPr>
        <p:spPr>
          <a:xfrm>
            <a:off x="4571683" y="2103755"/>
            <a:ext cx="2911475" cy="535531"/>
          </a:xfrm>
        </p:spPr>
        <p:txBody>
          <a:bodyPr>
            <a:normAutofit/>
          </a:bodyPr>
          <a:lstStyle>
            <a:lvl1pPr marL="0" indent="0" algn="dist">
              <a:buNone/>
              <a:defRPr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05347" y="5282088"/>
            <a:ext cx="4687836" cy="757130"/>
          </a:xfrm>
        </p:spPr>
        <p:txBody>
          <a:bodyPr anchor="t" anchorCtr="0">
            <a:normAutofit/>
          </a:bodyPr>
          <a:lstStyle>
            <a:lvl1pPr algn="dist">
              <a:lnSpc>
                <a:spcPct val="90000"/>
              </a:lnSpc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5404712" y="4821098"/>
            <a:ext cx="4687888" cy="424732"/>
          </a:xfrm>
        </p:spPr>
        <p:txBody>
          <a:bodyPr anchor="b" anchorCtr="0">
            <a:normAutofit/>
          </a:bodyPr>
          <a:lstStyle>
            <a:lvl1pPr marL="0" indent="0" algn="dist">
              <a:lnSpc>
                <a:spcPct val="900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 (7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" y="52705"/>
            <a:ext cx="1634490" cy="2178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73605" y="2231390"/>
            <a:ext cx="78454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各类表格填写说明</a:t>
            </a:r>
            <a:endParaRPr lang="zh-CN" altLang="en-US" sz="540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46295" y="4095115"/>
            <a:ext cx="2898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7030A0"/>
                </a:solidFill>
              </a:rPr>
              <a:t>东方市扶贫开发办公室</a:t>
            </a:r>
            <a:endParaRPr lang="zh-CN" altLang="en-US">
              <a:solidFill>
                <a:srgbClr val="7030A0"/>
              </a:solidFill>
            </a:endParaRPr>
          </a:p>
          <a:p>
            <a:pPr algn="ctr"/>
            <a:r>
              <a:rPr lang="en-US" altLang="zh-CN">
                <a:solidFill>
                  <a:srgbClr val="7030A0"/>
                </a:solidFill>
              </a:rPr>
              <a:t>2018.10.4</a:t>
            </a:r>
            <a:endParaRPr lang="en-US" altLang="zh-CN">
              <a:solidFill>
                <a:srgbClr val="7030A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84475" y="2421255"/>
            <a:ext cx="6623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三、自然村（村小组）信息对照表</a:t>
            </a:r>
            <a:endParaRPr lang="zh-CN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005" y="447675"/>
            <a:ext cx="8809355" cy="59620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84475" y="2421255"/>
            <a:ext cx="6623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四、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年度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收入确认表</a:t>
            </a:r>
            <a:endParaRPr lang="zh-CN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955040" y="0"/>
          <a:ext cx="5734685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"/>
                <a:gridCol w="1644015"/>
                <a:gridCol w="2263140"/>
                <a:gridCol w="1195070"/>
              </a:tblGrid>
              <a:tr h="20193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2018年度收入确认表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28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收入来源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全年总收入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工资性收入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工资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奖金或津贴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家庭生产性经营收入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粮食净收入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水果、瓜果净收入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槟榔、橡胶等经济作物净收入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禽、兽、蛋等净收人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渔业净收入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其他净收入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财产性收入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土地等资产出租收入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利息、红利收入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光伏扶贫收益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资产收益扶贫（分红）收入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其他财产净收入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转移性收入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低保金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五保金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高龄补贴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赡养收入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非家庭人口给予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各类惠农补贴收入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其他经常性转移收入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家庭人均纯收入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2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贫困户签名：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    </a:t>
                      </a:r>
                      <a:r>
                        <a:rPr lang="zh-CN" sz="12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帮扶责任人：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7262495" y="4369435"/>
            <a:ext cx="3578225" cy="193230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0000"/>
                </a:solidFill>
              </a:rPr>
              <a:t>其他经常性转移收入：养老金、生态补偿、库区移民、计划生育金、经常性捐赠等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686040" y="2808605"/>
            <a:ext cx="3096260" cy="137096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0000"/>
                </a:solidFill>
              </a:rPr>
              <a:t>各类惠农补贴收入：耕地地力补贴、农机补贴等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263130" y="593725"/>
            <a:ext cx="3942080" cy="128143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0000"/>
                </a:solidFill>
              </a:rPr>
              <a:t>通过资产入股，开展各类项目，不参加劳动而直接从项目收益中获取的分红。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>
            <a:stCxn id="3" idx="1"/>
          </p:cNvCxnSpPr>
          <p:nvPr/>
        </p:nvCxnSpPr>
        <p:spPr>
          <a:xfrm flipH="1">
            <a:off x="6153150" y="5335905"/>
            <a:ext cx="1109345" cy="6178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" idx="1"/>
          </p:cNvCxnSpPr>
          <p:nvPr/>
        </p:nvCxnSpPr>
        <p:spPr>
          <a:xfrm flipH="1">
            <a:off x="6111240" y="3494405"/>
            <a:ext cx="1574800" cy="21545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1"/>
          </p:cNvCxnSpPr>
          <p:nvPr/>
        </p:nvCxnSpPr>
        <p:spPr>
          <a:xfrm flipH="1">
            <a:off x="5880735" y="1234440"/>
            <a:ext cx="1382395" cy="25241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472180" y="652780"/>
            <a:ext cx="4996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b="0">
                <a:ea typeface="黑体" panose="02010609060101010101" charset="-122"/>
              </a:rPr>
              <a:t>贫困户退出程序确认</a:t>
            </a:r>
            <a:r>
              <a:rPr lang="en-US" b="0">
                <a:latin typeface="黑体" panose="02010609060101010101" charset="-122"/>
              </a:rPr>
              <a:t> 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/>
        </p:nvGraphicFramePr>
        <p:xfrm>
          <a:off x="2811780" y="1297940"/>
          <a:ext cx="6317615" cy="348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035"/>
                <a:gridCol w="1972310"/>
                <a:gridCol w="2668270"/>
              </a:tblGrid>
              <a:tr h="1208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是否履行退出程序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☑是 □否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验收人：</a:t>
                      </a:r>
                      <a:r>
                        <a:rPr lang="en-US" sz="1500" b="1">
                          <a:solidFill>
                            <a:srgbClr val="FF0000"/>
                          </a:solidFill>
                          <a:latin typeface="楷体_GB2312" charset="0"/>
                          <a:cs typeface="楷体_GB2312" charset="0"/>
                        </a:rPr>
                        <a:t>帮扶责任人、乡镇驻村领导、驻村工作队、村两委干部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是否同意退出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☑是 □否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 贫困户：</a:t>
                      </a:r>
                      <a:r>
                        <a:rPr lang="en-US" sz="1500" b="1">
                          <a:solidFill>
                            <a:srgbClr val="FF0000"/>
                          </a:solidFill>
                          <a:latin typeface="楷体_GB2312" charset="0"/>
                          <a:cs typeface="楷体_GB2312" charset="0"/>
                        </a:rPr>
                        <a:t>XXX(</a:t>
                      </a: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楷体_GB2312" charset="0"/>
                          <a:cs typeface="楷体_GB2312" charset="0"/>
                        </a:rPr>
                        <a:t>签名并按手印</a:t>
                      </a:r>
                      <a:r>
                        <a:rPr lang="en-US" sz="1500" b="1">
                          <a:solidFill>
                            <a:srgbClr val="FF0000"/>
                          </a:solidFill>
                          <a:latin typeface="楷体_GB2312" charset="0"/>
                          <a:cs typeface="楷体_GB2312" charset="0"/>
                        </a:rPr>
                        <a:t>)</a:t>
                      </a:r>
                      <a:endParaRPr lang="en-US" altLang="en-US" sz="1500" b="1">
                        <a:solidFill>
                          <a:srgbClr val="FF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楷体_GB2312" charset="0"/>
                          <a:cs typeface="楷体_GB2312" charset="0"/>
                        </a:rPr>
                        <a:t>脱 贫时 间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 u="sng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  </a:t>
                      </a:r>
                      <a:r>
                        <a:rPr lang="en-US" sz="1400" b="0" u="sng">
                          <a:solidFill>
                            <a:srgbClr val="FF0000"/>
                          </a:solidFill>
                          <a:latin typeface="仿宋_GB2312" charset="0"/>
                          <a:cs typeface="仿宋_GB2312" charset="0"/>
                        </a:rPr>
                        <a:t>  2018  </a:t>
                      </a:r>
                      <a:r>
                        <a:rPr lang="en-US" sz="1400" b="0" u="sng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年</a:t>
                      </a:r>
                      <a:r>
                        <a:rPr lang="en-US" sz="1400" b="0" u="sng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 </a:t>
                      </a:r>
                      <a:r>
                        <a:rPr lang="en-US" sz="1400" b="0" u="sng">
                          <a:solidFill>
                            <a:srgbClr val="FF0000"/>
                          </a:solidFill>
                          <a:latin typeface="仿宋_GB2312" charset="0"/>
                          <a:cs typeface="仿宋_GB2312" charset="0"/>
                        </a:rPr>
                        <a:t> 12 </a:t>
                      </a:r>
                      <a:r>
                        <a:rPr lang="en-US" sz="1400" b="0" u="sng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月</a:t>
                      </a:r>
                      <a:r>
                        <a:rPr lang="en-US" sz="1400" b="0" u="sng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</a:t>
                      </a:r>
                      <a:r>
                        <a:rPr lang="en-US" sz="1400" b="0" u="sng">
                          <a:solidFill>
                            <a:srgbClr val="FF0000"/>
                          </a:solidFill>
                          <a:latin typeface="仿宋_GB2312" charset="0"/>
                          <a:cs typeface="仿宋_GB2312" charset="0"/>
                        </a:rPr>
                        <a:t> 31  </a:t>
                      </a:r>
                      <a:r>
                        <a:rPr lang="en-US" sz="1400" b="0" u="sng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日  </a:t>
                      </a:r>
                      <a:endParaRPr lang="en-US" altLang="en-US" sz="1400" b="0" u="sng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76450" y="2432050"/>
            <a:ext cx="80397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五、海南省建档立卡贫困户脱贫申请验收表、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海南省建档立卡贫困户脱贫验收表</a:t>
            </a:r>
            <a:endParaRPr lang="zh-CN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99695" y="184150"/>
            <a:ext cx="1557655" cy="1964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705" y="429260"/>
            <a:ext cx="4599940" cy="6000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65" y="400685"/>
            <a:ext cx="4393565" cy="6028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" y="278130"/>
            <a:ext cx="1483995" cy="16325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817860" y="2154555"/>
            <a:ext cx="1291590" cy="210947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rgbClr val="FF0000"/>
                </a:solidFill>
              </a:rPr>
              <a:t>村</a:t>
            </a:r>
            <a:r>
              <a:rPr lang="zh-CN" altLang="en-US" sz="1600">
                <a:solidFill>
                  <a:srgbClr val="FF0000"/>
                </a:solidFill>
                <a:latin typeface="+mj-lt"/>
              </a:rPr>
              <a:t>公示后才做意见，与核查验收时间至少相隔</a:t>
            </a:r>
            <a:r>
              <a:rPr lang="en-US" altLang="zh-CN" sz="1600">
                <a:solidFill>
                  <a:srgbClr val="FF0000"/>
                </a:solidFill>
                <a:latin typeface="+mj-lt"/>
              </a:rPr>
              <a:t>7</a:t>
            </a:r>
            <a:r>
              <a:rPr lang="zh-CN" altLang="en-US" sz="1600">
                <a:solidFill>
                  <a:srgbClr val="FF0000"/>
                </a:solidFill>
                <a:latin typeface="+mj-lt"/>
              </a:rPr>
              <a:t>天</a:t>
            </a:r>
            <a:endParaRPr lang="zh-CN" alt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781030" y="4378960"/>
            <a:ext cx="1365885" cy="22580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rgbClr val="FF0000"/>
                </a:solidFill>
              </a:rPr>
              <a:t>镇公告后才做意见，</a:t>
            </a:r>
            <a:r>
              <a:rPr lang="zh-CN" altLang="en-US" sz="1600">
                <a:solidFill>
                  <a:srgbClr val="FF0000"/>
                </a:solidFill>
                <a:latin typeface="+mj-lt"/>
                <a:sym typeface="+mn-ea"/>
              </a:rPr>
              <a:t>与村委会意见时间至少相隔</a:t>
            </a:r>
            <a:r>
              <a:rPr lang="en-US" altLang="zh-CN" sz="1600">
                <a:solidFill>
                  <a:srgbClr val="FF0000"/>
                </a:solidFill>
                <a:latin typeface="+mj-lt"/>
                <a:sym typeface="+mn-ea"/>
              </a:rPr>
              <a:t>7</a:t>
            </a:r>
            <a:r>
              <a:rPr lang="zh-CN" altLang="en-US" sz="1600">
                <a:solidFill>
                  <a:srgbClr val="FF0000"/>
                </a:solidFill>
                <a:latin typeface="+mj-lt"/>
                <a:sym typeface="+mn-ea"/>
              </a:rPr>
              <a:t>天</a:t>
            </a:r>
            <a:endParaRPr lang="zh-CN" altLang="en-US" sz="1600">
              <a:solidFill>
                <a:srgbClr val="FF0000"/>
              </a:solidFill>
              <a:latin typeface="+mj-lt"/>
            </a:endParaRPr>
          </a:p>
          <a:p>
            <a:pPr algn="ctr"/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10039985" y="3696335"/>
            <a:ext cx="840105" cy="1837690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6" idx="2"/>
          </p:cNvCxnSpPr>
          <p:nvPr/>
        </p:nvCxnSpPr>
        <p:spPr>
          <a:xfrm flipH="1">
            <a:off x="10166350" y="5507990"/>
            <a:ext cx="614680" cy="636270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38395" y="1826895"/>
            <a:ext cx="1269365" cy="59880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1600">
                <a:solidFill>
                  <a:srgbClr val="FF0000"/>
                </a:solidFill>
              </a:rPr>
              <a:t>必须是</a:t>
            </a:r>
            <a:r>
              <a:rPr lang="en-US" altLang="zh-CN" sz="1600">
                <a:solidFill>
                  <a:srgbClr val="FF0000"/>
                </a:solidFill>
              </a:rPr>
              <a:t>A</a:t>
            </a:r>
            <a:r>
              <a:rPr lang="zh-CN" altLang="en-US" sz="1600">
                <a:solidFill>
                  <a:srgbClr val="FF0000"/>
                </a:solidFill>
              </a:rPr>
              <a:t>或</a:t>
            </a:r>
            <a:r>
              <a:rPr lang="en-US" altLang="zh-CN" sz="1600">
                <a:solidFill>
                  <a:srgbClr val="FF0000"/>
                </a:solidFill>
              </a:rPr>
              <a:t>B</a:t>
            </a:r>
            <a:r>
              <a:rPr lang="zh-CN" altLang="en-US" sz="1600">
                <a:solidFill>
                  <a:srgbClr val="FF0000"/>
                </a:solidFill>
              </a:rPr>
              <a:t>级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10" idx="1"/>
          </p:cNvCxnSpPr>
          <p:nvPr/>
        </p:nvCxnSpPr>
        <p:spPr>
          <a:xfrm flipH="1" flipV="1">
            <a:off x="4664075" y="1679575"/>
            <a:ext cx="460375" cy="234950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0781030" y="278130"/>
            <a:ext cx="1365250" cy="1793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1600">
                <a:solidFill>
                  <a:srgbClr val="FF0000"/>
                </a:solidFill>
                <a:latin typeface="+mj-lt"/>
              </a:rPr>
              <a:t>填写实际情况的内容要与脱贫目标一致</a:t>
            </a:r>
            <a:endParaRPr lang="zh-CN" altLang="zh-CN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0000" y="2626995"/>
            <a:ext cx="2247265" cy="11639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3" idx="2"/>
            <a:endCxn id="14" idx="3"/>
          </p:cNvCxnSpPr>
          <p:nvPr/>
        </p:nvCxnSpPr>
        <p:spPr>
          <a:xfrm flipH="1">
            <a:off x="9867265" y="1175385"/>
            <a:ext cx="913765" cy="2033905"/>
          </a:xfrm>
          <a:prstGeom prst="straightConnector1">
            <a:avLst/>
          </a:prstGeom>
          <a:ln w="28575" cmpd="sng">
            <a:solidFill>
              <a:srgbClr val="7030A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99695" y="4378325"/>
            <a:ext cx="1603375" cy="18167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1600">
                <a:solidFill>
                  <a:srgbClr val="FF0000"/>
                </a:solidFill>
                <a:latin typeface="+mj-lt"/>
              </a:rPr>
              <a:t>日期在核查验收时间之前或者同一天</a:t>
            </a:r>
            <a:endParaRPr lang="zh-CN" altLang="zh-CN" sz="16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703705" y="5387340"/>
            <a:ext cx="2980690" cy="3778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604645" y="82550"/>
            <a:ext cx="5097780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200" b="0">
                <a:solidFill>
                  <a:srgbClr val="000000"/>
                </a:solidFill>
                <a:ea typeface="宋体" panose="02010600030101010101" pitchFamily="2" charset="-122"/>
              </a:rPr>
              <a:t>海南省建档立卡贫困户脱贫验收表</a:t>
            </a:r>
            <a:r>
              <a:rPr lang="en-US" sz="1400" b="0">
                <a:solidFill>
                  <a:srgbClr val="000000"/>
                </a:solidFill>
                <a:latin typeface="方正小标宋_GBK" panose="03000509000000000000" charset="-122"/>
                <a:ea typeface="宋体" panose="02010600030101010101" pitchFamily="2" charset="-122"/>
              </a:rPr>
              <a:t> 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县（市、区）</a:t>
            </a:r>
            <a:r>
              <a:rPr lang="en-US" sz="1400" b="0" u="sng">
                <a:solidFill>
                  <a:srgbClr val="000000"/>
                </a:solidFill>
                <a:latin typeface="方正小标宋_GBK" panose="03000509000000000000" charset="-122"/>
                <a:ea typeface="宋体" panose="02010600030101010101" pitchFamily="2" charset="-122"/>
              </a:rPr>
              <a:t>       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乡（镇）</a:t>
            </a:r>
            <a:r>
              <a:rPr lang="en-US" sz="1400" b="0" u="sng">
                <a:solidFill>
                  <a:srgbClr val="000000"/>
                </a:solidFill>
                <a:latin typeface="方正小标宋_GBK" panose="03000509000000000000" charset="-122"/>
                <a:ea typeface="宋体" panose="02010600030101010101" pitchFamily="2" charset="-122"/>
              </a:rPr>
              <a:t>      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村委会</a:t>
            </a:r>
            <a:r>
              <a:rPr lang="en-US" sz="1400" b="0" u="sng">
                <a:solidFill>
                  <a:srgbClr val="000000"/>
                </a:solidFill>
                <a:latin typeface="方正小标宋_GBK" panose="03000509000000000000" charset="-122"/>
                <a:ea typeface="宋体" panose="02010600030101010101" pitchFamily="2" charset="-122"/>
              </a:rPr>
              <a:t>        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户主姓名：</a:t>
            </a:r>
            <a:r>
              <a:rPr lang="en-US" sz="1400" b="0">
                <a:solidFill>
                  <a:srgbClr val="000000"/>
                </a:solidFill>
                <a:latin typeface="方正小标宋_GBK" panose="03000509000000000000" charset="-122"/>
                <a:ea typeface="宋体" panose="02010600030101010101" pitchFamily="2" charset="-122"/>
              </a:rPr>
              <a:t>_______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/>
        </p:nvGraphicFramePr>
        <p:xfrm>
          <a:off x="1327785" y="942975"/>
          <a:ext cx="6526530" cy="573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345"/>
                <a:gridCol w="2212975"/>
                <a:gridCol w="1493520"/>
                <a:gridCol w="1329690"/>
              </a:tblGrid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脱贫指标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脱贫目标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实际情况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是否符合脱贫标准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家庭年人均纯收入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高于当年省定扶贫标准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其中：工资性收入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生产经营性收入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转移性收入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财产性收入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生产性支出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-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不愁吃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有生活必需的口粮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不愁穿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有四季衣服和御寒被子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饮水安全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饮水安全有保障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住房保障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符合危房改造规定的完成危房改造，有安全住房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医疗保障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参加新农合并享受大病保险和医疗救助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教育保障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义务教育学龄人口全部入学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是否通过民主评议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公示是否有异议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个人与系统信息是否一致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退出程序是否按照一评议、一公示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□是     □否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验收意见及组长、成员签名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                                年    月    日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直接箭头连接符 4"/>
          <p:cNvCxnSpPr/>
          <p:nvPr/>
        </p:nvCxnSpPr>
        <p:spPr>
          <a:xfrm flipH="1">
            <a:off x="7122160" y="4862195"/>
            <a:ext cx="1414780" cy="11868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8536940" y="2759710"/>
            <a:ext cx="3425825" cy="2909570"/>
          </a:xfrm>
          <a:prstGeom prst="roundRect">
            <a:avLst/>
          </a:prstGeom>
          <a:solidFill>
            <a:srgbClr val="F3E7F1"/>
          </a:solidFill>
          <a:ln w="190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sym typeface="+mn-ea"/>
              </a:rPr>
              <a:t>验收的组长及成员为非本村的驻村工作队、中队、小队成员。日期在村委会公示之后，乡镇公告之前。</a:t>
            </a:r>
            <a:endParaRPr lang="zh-CN" altLang="en-US" sz="2800"/>
          </a:p>
        </p:txBody>
      </p:sp>
      <p:sp>
        <p:nvSpPr>
          <p:cNvPr id="3" name="圆角矩形 2"/>
          <p:cNvSpPr/>
          <p:nvPr/>
        </p:nvSpPr>
        <p:spPr>
          <a:xfrm>
            <a:off x="8327390" y="187960"/>
            <a:ext cx="3698240" cy="1082675"/>
          </a:xfrm>
          <a:prstGeom prst="roundRect">
            <a:avLst/>
          </a:prstGeom>
          <a:solidFill>
            <a:srgbClr val="F3E7F1"/>
          </a:solidFill>
          <a:ln w="190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rgbClr val="FF0000"/>
                </a:solidFill>
                <a:sym typeface="+mn-ea"/>
              </a:rPr>
              <a:t>此表用于乡镇内交叉验收</a:t>
            </a:r>
            <a:endParaRPr lang="zh-CN" altLang="en-US" sz="2800"/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6316345" y="293370"/>
            <a:ext cx="2011045" cy="3587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76450" y="2432050"/>
            <a:ext cx="8039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六、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年脱贫户脱贫措施信息采集表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2349500" y="476250"/>
          <a:ext cx="9150985" cy="4719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915"/>
                <a:gridCol w="1423670"/>
                <a:gridCol w="2703830"/>
                <a:gridCol w="1205230"/>
                <a:gridCol w="1524000"/>
                <a:gridCol w="1831340"/>
              </a:tblGrid>
              <a:tr h="610235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方正仿宋_GBK" panose="03000509000000000000" charset="-122"/>
                          <a:cs typeface="方正仿宋_GBK" panose="03000509000000000000" charset="-122"/>
                        </a:rPr>
                        <a:t>2018年脱贫户脱贫措施信息采集表</a:t>
                      </a:r>
                      <a:endParaRPr lang="en-US" sz="1600" b="1">
                        <a:latin typeface="方正仿宋_GBK" panose="03000509000000000000" charset="-122"/>
                        <a:cs typeface="方正仿宋_GBK" panose="03000509000000000000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户主：</a:t>
                      </a:r>
                      <a:r>
                        <a:rPr lang="en-US" sz="10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</a:t>
                      </a:r>
                      <a:endParaRPr lang="en-US" altLang="en-US" sz="1600" b="1">
                        <a:latin typeface="方正仿宋_GBK" panose="03000509000000000000" charset="-122"/>
                        <a:ea typeface="方正仿宋_GBK" panose="03000509000000000000" charset="-122"/>
                        <a:cs typeface="方正仿宋_GBK" panose="03000509000000000000" charset="-122"/>
                      </a:endParaRPr>
                    </a:p>
                  </a:txBody>
                  <a:tcPr marL="107950" marR="36194" marT="0" marB="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脱贫措施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1 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E1产业扶贫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□种植业   □养殖业    □加工业     □服务业     □休闲农业与乡村旅游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5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E2就业扶贫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□乡外务工    □乡内务工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E3易地扶贫搬迁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E3a入住时间：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E3b享受搬迁人数：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5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E4公益岗位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□护林员 □护路员 □护草员 □护水员 □护边员□护理员 □保洁员 □治安协管员 □其他：          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E4a聘用时间：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E4b解聘时间：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7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E5教育扶贫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□享受营养餐  □享受“雨露计划”职业教育补贴 □助学贷款  □农业实用技术培训  □务工培训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54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E6健康扶贫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□参加城乡居民基本医疗保险  □参加大病保险  □接受医疗救助 □参加商业补充医疗保险 □参加意外保险□接受大病（地方病）救治  □接受签约服务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E7危房改造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E7a改造时间：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E7b改造补助（万元）：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5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E8金融扶贫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□扶贫小额信贷    □参加农业保险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E9生活条件改善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□入户路改造    □解决安全饮水    □卫生厕所改造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54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E10综合保障性扶贫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□享受农村居民最低生活保障  □参加城乡居民基本养老保险  □接受留守关爱服务  □接受临时救助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E11接受社会帮扶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   □否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47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E12接受扶志教育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□是    □否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07950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349500" y="5196205"/>
            <a:ext cx="9150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注：填写脱贫户识别为贫困户以来享受的帮扶措施。填表人：</a:t>
            </a:r>
            <a:r>
              <a:rPr lang="en-US" sz="1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联系电话：</a:t>
            </a:r>
            <a:r>
              <a:rPr lang="en-US" sz="1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户主签名：</a:t>
            </a:r>
            <a:r>
              <a:rPr lang="en-US" sz="1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</a:t>
            </a:r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填表日期：</a:t>
            </a:r>
            <a:r>
              <a:rPr lang="en-US" sz="1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年</a:t>
            </a:r>
            <a:r>
              <a:rPr lang="en-US" sz="1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月</a:t>
            </a:r>
            <a:r>
              <a:rPr lang="en-US" sz="120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1200" b="0">
                <a:solidFill>
                  <a:srgbClr val="000000"/>
                </a:solidFill>
                <a:ea typeface="宋体" panose="02010600030101010101" pitchFamily="2" charset="-122"/>
              </a:rPr>
              <a:t>日</a:t>
            </a:r>
            <a:endParaRPr lang="zh-CN" altLang="en-US" sz="1200"/>
          </a:p>
        </p:txBody>
      </p:sp>
      <p:sp>
        <p:nvSpPr>
          <p:cNvPr id="3" name="圆角矩形 2"/>
          <p:cNvSpPr/>
          <p:nvPr/>
        </p:nvSpPr>
        <p:spPr>
          <a:xfrm>
            <a:off x="229870" y="2824480"/>
            <a:ext cx="1827530" cy="1376680"/>
          </a:xfrm>
          <a:prstGeom prst="roundRect">
            <a:avLst/>
          </a:prstGeom>
          <a:solidFill>
            <a:srgbClr val="F3E7F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0000"/>
                </a:solidFill>
              </a:rPr>
              <a:t>填写完成危房改造时间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046605" y="3296920"/>
            <a:ext cx="2258060" cy="3676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56210" y="5335270"/>
            <a:ext cx="1974850" cy="994410"/>
          </a:xfrm>
          <a:prstGeom prst="roundRect">
            <a:avLst/>
          </a:prstGeom>
          <a:solidFill>
            <a:srgbClr val="F3E7F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0000"/>
                </a:solidFill>
              </a:rPr>
              <a:t>填表人为帮扶责任人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131060" y="5603875"/>
            <a:ext cx="504825" cy="3848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5482590" y="5737225"/>
            <a:ext cx="2614930" cy="848360"/>
          </a:xfrm>
          <a:prstGeom prst="roundRect">
            <a:avLst/>
          </a:prstGeom>
          <a:solidFill>
            <a:srgbClr val="F3E7F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0000"/>
                </a:solidFill>
              </a:rPr>
              <a:t>填表日期在开村民主评议之前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8097520" y="5640070"/>
            <a:ext cx="504825" cy="3848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87750" y="2411095"/>
            <a:ext cx="5017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一、贫困户信息对照表</a:t>
            </a:r>
            <a:endParaRPr lang="zh-CN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9120" y="140970"/>
            <a:ext cx="9522460" cy="6441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-200660" y="1355090"/>
            <a:ext cx="2131060" cy="343344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2400">
                <a:solidFill>
                  <a:srgbClr val="FF0000"/>
                </a:solidFill>
              </a:rPr>
              <a:t>如果某个家庭成员的信息有误，就在</a:t>
            </a:r>
            <a:r>
              <a:rPr lang="en-US" altLang="zh-CN" sz="2400">
                <a:solidFill>
                  <a:srgbClr val="FF0000"/>
                </a:solidFill>
              </a:rPr>
              <a:t>2018</a:t>
            </a:r>
            <a:r>
              <a:rPr lang="zh-CN" altLang="en-US" sz="2400">
                <a:solidFill>
                  <a:srgbClr val="FF0000"/>
                </a:solidFill>
              </a:rPr>
              <a:t>年度里，填上此人的姓名，然后在对应栏填写正确的信息</a:t>
            </a:r>
            <a:endParaRPr lang="zh-CN" altLang="en-US" sz="240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930400" y="4788535"/>
            <a:ext cx="913765" cy="10293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6355" y="278130"/>
            <a:ext cx="9208135" cy="63017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87960" y="567055"/>
            <a:ext cx="2314575" cy="229933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rgbClr val="FF0000"/>
                </a:solidFill>
              </a:rPr>
              <a:t>2018</a:t>
            </a:r>
            <a:r>
              <a:rPr lang="zh-CN" altLang="en-US" sz="2800">
                <a:solidFill>
                  <a:srgbClr val="FF0000"/>
                </a:solidFill>
              </a:rPr>
              <a:t>年度的收入栏每一项都要填写，没有也要填写</a:t>
            </a:r>
            <a:r>
              <a:rPr lang="en-US" altLang="zh-CN" sz="2800">
                <a:solidFill>
                  <a:srgbClr val="FF0000"/>
                </a:solidFill>
              </a:rPr>
              <a:t>“0”</a:t>
            </a:r>
            <a:endParaRPr lang="en-US" altLang="zh-CN" sz="280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>
            <a:endCxn id="5" idx="1"/>
          </p:cNvCxnSpPr>
          <p:nvPr/>
        </p:nvCxnSpPr>
        <p:spPr>
          <a:xfrm>
            <a:off x="1959610" y="2866390"/>
            <a:ext cx="709930" cy="4051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69540" y="2573020"/>
            <a:ext cx="9042400" cy="13970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2390" y="3270885"/>
            <a:ext cx="2314575" cy="341884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rgbClr val="FF0000"/>
                </a:solidFill>
              </a:rPr>
              <a:t>2018</a:t>
            </a:r>
            <a:r>
              <a:rPr lang="zh-CN" altLang="en-US" sz="2800">
                <a:solidFill>
                  <a:srgbClr val="FF0000"/>
                </a:solidFill>
              </a:rPr>
              <a:t>年度的生产生活条件栏每一项都要填写，如没有危房改造的，危房等级无需选择。</a:t>
            </a:r>
            <a:endParaRPr lang="en-US" altLang="zh-CN" sz="280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2382520" y="5408295"/>
            <a:ext cx="369570" cy="3886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752090" y="5030470"/>
            <a:ext cx="9042400" cy="165925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1038225"/>
            <a:ext cx="1065720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" y="2085975"/>
            <a:ext cx="10657205" cy="1657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7750" y="2411095"/>
            <a:ext cx="5017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二、贫困村信息对照表</a:t>
            </a:r>
            <a:endParaRPr lang="zh-CN" altLang="zh-CN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310" y="405130"/>
            <a:ext cx="10533380" cy="6047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005" y="414655"/>
            <a:ext cx="10333355" cy="6028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750570"/>
            <a:ext cx="10420985" cy="528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64"/>
</p:tagLst>
</file>

<file path=ppt/tags/tag10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1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12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14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6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  <p:tag name="KSO_WM_SLIDE_MODEL_TYPE" val="timeline"/>
</p:tagLst>
</file>

<file path=ppt/tags/tag3.xml><?xml version="1.0" encoding="utf-8"?>
<p:tagLst xmlns:p="http://schemas.openxmlformats.org/presentationml/2006/main">
  <p:tag name="KSO_WM_TEMPLATE_CATEGORY" val="custom"/>
  <p:tag name="KSO_WM_TEMPLATE_INDEX" val="20185064"/>
  <p:tag name="KSO_WM_TAG_VERSION" val="1.0"/>
  <p:tag name="KSO_WM_BEAUTIFY_FLAG" val="#wm#"/>
  <p:tag name="KSO_WM_TEMPLATE_THUMBS_INDEX" val="1、8、9、13、5、19、21、"/>
</p:tagLst>
</file>

<file path=ppt/tags/tag4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5064"/>
</p:tagLst>
</file>

<file path=ppt/tags/tag6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8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ags/tag9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6"/>
  <p:tag name="KSO_WM_SLIDE_ID" val="custom20185064_16"/>
  <p:tag name="KSO_WM_TAG_VERSION" val="1.0"/>
  <p:tag name="KSO_WM_TEMPLATE_INDEX" val="20185064"/>
  <p:tag name="KSO_WM_TEMPLATE_CATEGORY" val="custom"/>
  <p:tag name="KSO_WM_SLIDE_SUBTYPE" val="pureTxt"/>
</p:tagLst>
</file>

<file path=ppt/theme/theme1.xml><?xml version="1.0" encoding="utf-8"?>
<a:theme xmlns:a="http://schemas.openxmlformats.org/drawingml/2006/main" name="2_Office 主题​​">
  <a:themeElements>
    <a:clrScheme name="自定义 61">
      <a:dk1>
        <a:srgbClr val="000000"/>
      </a:dk1>
      <a:lt1>
        <a:srgbClr val="FFFFFF"/>
      </a:lt1>
      <a:dk2>
        <a:srgbClr val="778435"/>
      </a:dk2>
      <a:lt2>
        <a:srgbClr val="EBE8DF"/>
      </a:lt2>
      <a:accent1>
        <a:srgbClr val="85933E"/>
      </a:accent1>
      <a:accent2>
        <a:srgbClr val="B0DCE6"/>
      </a:accent2>
      <a:accent3>
        <a:srgbClr val="A5A5A5"/>
      </a:accent3>
      <a:accent4>
        <a:srgbClr val="E5813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3330</Words>
  <Application>WPS 演示</Application>
  <PresentationFormat>宽屏</PresentationFormat>
  <Paragraphs>536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黑体</vt:lpstr>
      <vt:lpstr>楷体_GB2312</vt:lpstr>
      <vt:lpstr>仿宋_GB2312</vt:lpstr>
      <vt:lpstr>方正小标宋_GBK</vt:lpstr>
      <vt:lpstr>方正仿宋_GBK</vt:lpstr>
      <vt:lpstr>Arial Unicode MS</vt:lpstr>
      <vt:lpstr>新宋体</vt:lpstr>
      <vt:lpstr>仿宋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48</cp:revision>
  <dcterms:created xsi:type="dcterms:W3CDTF">2018-07-07T09:17:00Z</dcterms:created>
  <dcterms:modified xsi:type="dcterms:W3CDTF">2018-10-04T06:46:39Z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